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3"/>
  </p:notesMasterIdLst>
  <p:sldIdLst>
    <p:sldId id="256" r:id="rId5"/>
    <p:sldId id="2146847054" r:id="rId6"/>
    <p:sldId id="262" r:id="rId7"/>
    <p:sldId id="263" r:id="rId8"/>
    <p:sldId id="2146847069" r:id="rId9"/>
    <p:sldId id="265" r:id="rId10"/>
    <p:sldId id="2146847057" r:id="rId11"/>
    <p:sldId id="2146847060" r:id="rId12"/>
    <p:sldId id="2146847063" r:id="rId13"/>
    <p:sldId id="2146847064" r:id="rId14"/>
    <p:sldId id="2146847065" r:id="rId15"/>
    <p:sldId id="2146847066" r:id="rId16"/>
    <p:sldId id="2146847067" r:id="rId17"/>
    <p:sldId id="2146847068" r:id="rId18"/>
    <p:sldId id="2146847062" r:id="rId19"/>
    <p:sldId id="2146847061" r:id="rId20"/>
    <p:sldId id="214684705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2/25/2025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2/25/2025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2/25/2025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2/25/2025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2/25/2025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2/25/2025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2/25/2025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2/25/2025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ortal-Muhafiz/DataCloak.gi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194069" y="1843134"/>
            <a:ext cx="9803861" cy="977778"/>
          </a:xfrm>
        </p:spPr>
        <p:txBody>
          <a:bodyPr anchor="ctr">
            <a:noAutofit/>
          </a:bodyPr>
          <a:lstStyle/>
          <a:p>
            <a:pPr algn="ctr"/>
            <a:r>
              <a:rPr lang="en-US" b="1" dirty="0">
                <a:solidFill>
                  <a:schemeClr val="accent1"/>
                </a:solidFill>
                <a:latin typeface="Montserrat" pitchFamily="2" charset="0"/>
                <a:cs typeface="Arial" panose="020B0604020202020204" pitchFamily="34" charset="0"/>
              </a:rPr>
              <a:t>HIDING DATA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Montserrat" pitchFamily="2" charset="0"/>
                <a:cs typeface="Arial"/>
              </a:rPr>
              <a:t>CAPSTONE PROJECT</a:t>
            </a:r>
          </a:p>
        </p:txBody>
      </p:sp>
      <p:sp>
        <p:nvSpPr>
          <p:cNvPr id="4" name="TextBox 3"/>
          <p:cNvSpPr txBox="1"/>
          <p:nvPr/>
        </p:nvSpPr>
        <p:spPr>
          <a:xfrm>
            <a:off x="1174376" y="4022728"/>
            <a:ext cx="4858872"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PRESENTED BY</a:t>
            </a:r>
          </a:p>
          <a:p>
            <a:r>
              <a:rPr lang="en-US" sz="3000" dirty="0">
                <a:solidFill>
                  <a:schemeClr val="bg1"/>
                </a:solidFill>
                <a:latin typeface="Montserrat" pitchFamily="2" charset="0"/>
                <a:cs typeface="Arial"/>
              </a:rPr>
              <a:t>STUDENT NAME </a:t>
            </a:r>
          </a:p>
          <a:p>
            <a:r>
              <a:rPr lang="en-US" sz="3000" dirty="0">
                <a:solidFill>
                  <a:schemeClr val="bg1"/>
                </a:solidFill>
                <a:latin typeface="Montserrat" pitchFamily="2" charset="0"/>
                <a:cs typeface="Arial"/>
              </a:rPr>
              <a:t>COLLEGE NAME &amp; DEPT  </a:t>
            </a:r>
          </a:p>
        </p:txBody>
      </p:sp>
      <p:sp>
        <p:nvSpPr>
          <p:cNvPr id="5" name="TextBox 4">
            <a:extLst>
              <a:ext uri="{FF2B5EF4-FFF2-40B4-BE49-F238E27FC236}">
                <a16:creationId xmlns:a16="http://schemas.microsoft.com/office/drawing/2014/main" id="{BCD22948-3D9F-1743-C977-4DFF3DBA0F2A}"/>
              </a:ext>
            </a:extLst>
          </p:cNvPr>
          <p:cNvSpPr txBox="1"/>
          <p:nvPr/>
        </p:nvSpPr>
        <p:spPr>
          <a:xfrm>
            <a:off x="6024286" y="4022729"/>
            <a:ext cx="4858871"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a:t>
            </a:r>
            <a:r>
              <a:rPr lang="en-US" sz="3000" b="1" dirty="0">
                <a:solidFill>
                  <a:schemeClr val="bg1"/>
                </a:solidFill>
                <a:latin typeface="Montserrat" pitchFamily="2" charset="0"/>
                <a:cs typeface="Arial" pitchFamily="34" charset="0"/>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NSAKCET (CSE)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BB5F-49F3-18EF-ED24-35885795FC6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CB9FD5D-DB01-E9C1-5D93-42BD33CCF343}"/>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FB47E1FF-A4DB-DCAE-FFB8-ED275CC4DDF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268044-C0D3-4CF6-7580-6A1F067F5B4C}"/>
              </a:ext>
            </a:extLst>
          </p:cNvPr>
          <p:cNvPicPr>
            <a:picLocks noGrp="1" noChangeAspect="1"/>
          </p:cNvPicPr>
          <p:nvPr>
            <p:ph idx="1"/>
          </p:nvPr>
        </p:nvPicPr>
        <p:blipFill>
          <a:blip r:embed="rId2"/>
          <a:stretch>
            <a:fill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BF164581-CD21-6D52-980B-2C55B3E54C5E}"/>
              </a:ext>
            </a:extLst>
          </p:cNvPr>
          <p:cNvPicPr>
            <a:picLocks noChangeAspect="1"/>
          </p:cNvPicPr>
          <p:nvPr/>
        </p:nvPicPr>
        <p:blipFill>
          <a:blip r:embed="rId3"/>
          <a:srcRect/>
          <a:stretch/>
        </p:blipFill>
        <p:spPr>
          <a:xfrm>
            <a:off x="4154549" y="2291263"/>
            <a:ext cx="3895639"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33A63B0E-D779-FE3B-DD1F-45E2878CA45D}"/>
              </a:ext>
            </a:extLst>
          </p:cNvPr>
          <p:cNvPicPr>
            <a:picLocks noChangeAspect="1"/>
          </p:cNvPicPr>
          <p:nvPr/>
        </p:nvPicPr>
        <p:blipFill>
          <a:blip r:embed="rId4"/>
          <a:srcRect/>
          <a:stretch/>
        </p:blipFill>
        <p:spPr>
          <a:xfrm>
            <a:off x="8177988" y="2291263"/>
            <a:ext cx="3895639" cy="306785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456CE4-412B-ECB0-65DC-433EEBA3C77F}"/>
              </a:ext>
            </a:extLst>
          </p:cNvPr>
          <p:cNvSpPr txBox="1"/>
          <p:nvPr/>
        </p:nvSpPr>
        <p:spPr>
          <a:xfrm>
            <a:off x="1447843" y="5487048"/>
            <a:ext cx="1255058" cy="276999"/>
          </a:xfrm>
          <a:prstGeom prst="rect">
            <a:avLst/>
          </a:prstGeom>
          <a:noFill/>
        </p:spPr>
        <p:txBody>
          <a:bodyPr wrap="square" rtlCol="0">
            <a:spAutoFit/>
          </a:bodyPr>
          <a:lstStyle/>
          <a:p>
            <a:r>
              <a:rPr lang="en-IN" sz="1200" b="1" i="1" dirty="0">
                <a:latin typeface="Montserrat" pitchFamily="2" charset="0"/>
              </a:rPr>
              <a:t>Fig 1: </a:t>
            </a:r>
            <a:r>
              <a:rPr lang="en-IN" sz="1200" i="1" dirty="0">
                <a:latin typeface="Montserrat" pitchFamily="2" charset="0"/>
              </a:rPr>
              <a:t>Splash</a:t>
            </a:r>
            <a:endParaRPr lang="en-GB" sz="1200" i="1" dirty="0">
              <a:latin typeface="Montserrat" pitchFamily="2" charset="0"/>
            </a:endParaRPr>
          </a:p>
        </p:txBody>
      </p:sp>
      <p:sp>
        <p:nvSpPr>
          <p:cNvPr id="15" name="TextBox 14">
            <a:extLst>
              <a:ext uri="{FF2B5EF4-FFF2-40B4-BE49-F238E27FC236}">
                <a16:creationId xmlns:a16="http://schemas.microsoft.com/office/drawing/2014/main" id="{C549508F-907E-DF15-8D84-7E8B78D7A1D9}"/>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2: </a:t>
            </a:r>
            <a:r>
              <a:rPr lang="en-IN" sz="1200" i="1" dirty="0">
                <a:latin typeface="Montserrat" pitchFamily="2" charset="0"/>
              </a:rPr>
              <a:t>Main Menu</a:t>
            </a:r>
            <a:endParaRPr lang="en-GB" sz="1200" i="1" dirty="0">
              <a:latin typeface="Montserrat" pitchFamily="2" charset="0"/>
            </a:endParaRPr>
          </a:p>
        </p:txBody>
      </p:sp>
      <p:sp>
        <p:nvSpPr>
          <p:cNvPr id="16" name="TextBox 15">
            <a:extLst>
              <a:ext uri="{FF2B5EF4-FFF2-40B4-BE49-F238E27FC236}">
                <a16:creationId xmlns:a16="http://schemas.microsoft.com/office/drawing/2014/main" id="{1F625699-4452-F974-13DB-DA81C802144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3: </a:t>
            </a:r>
            <a:r>
              <a:rPr lang="en-IN" sz="1200" i="1" dirty="0">
                <a:latin typeface="Montserrat" pitchFamily="2" charset="0"/>
              </a:rPr>
              <a:t>Hide Data Screen</a:t>
            </a:r>
            <a:endParaRPr lang="en-GB" sz="1200" i="1" dirty="0">
              <a:latin typeface="Montserrat" pitchFamily="2" charset="0"/>
            </a:endParaRPr>
          </a:p>
        </p:txBody>
      </p:sp>
    </p:spTree>
    <p:extLst>
      <p:ext uri="{BB962C8B-B14F-4D97-AF65-F5344CB8AC3E}">
        <p14:creationId xmlns:p14="http://schemas.microsoft.com/office/powerpoint/2010/main" val="276459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26D3-EA95-F3DC-353E-CEA3A4702AE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41E07A5-BCD3-E792-0E7A-6031BC9DE3A9}"/>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ED03CC3C-DD43-980C-3E37-2AFF012A99D1}"/>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19BA947A-D51A-4C4E-D273-7EB5ADEE7C99}"/>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3E6A3BCC-B74F-203D-2E54-816267C7022C}"/>
              </a:ext>
            </a:extLst>
          </p:cNvPr>
          <p:cNvPicPr>
            <a:picLocks noChangeAspect="1"/>
          </p:cNvPicPr>
          <p:nvPr/>
        </p:nvPicPr>
        <p:blipFill>
          <a:blip r:embed="rId3"/>
          <a:srcRect/>
          <a:stretch/>
        </p:blipFill>
        <p:spPr>
          <a:xfrm>
            <a:off x="4154549" y="2410896"/>
            <a:ext cx="3895639" cy="2830364"/>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0E9C2E0C-7477-CE1F-C6D9-0BD3EA56BE7B}"/>
              </a:ext>
            </a:extLst>
          </p:cNvPr>
          <p:cNvPicPr>
            <a:picLocks noChangeAspect="1"/>
          </p:cNvPicPr>
          <p:nvPr/>
        </p:nvPicPr>
        <p:blipFill>
          <a:blip r:embed="rId4"/>
          <a:srcRect/>
          <a:stretch/>
        </p:blipFill>
        <p:spPr>
          <a:xfrm>
            <a:off x="8177988" y="2300141"/>
            <a:ext cx="3895639" cy="305009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0D9A2FE-41CC-D3EE-17EC-6A44BD7118CB}"/>
              </a:ext>
            </a:extLst>
          </p:cNvPr>
          <p:cNvSpPr txBox="1"/>
          <p:nvPr/>
        </p:nvSpPr>
        <p:spPr>
          <a:xfrm>
            <a:off x="1355933" y="5487048"/>
            <a:ext cx="1438877" cy="276999"/>
          </a:xfrm>
          <a:prstGeom prst="rect">
            <a:avLst/>
          </a:prstGeom>
          <a:noFill/>
        </p:spPr>
        <p:txBody>
          <a:bodyPr wrap="square" rtlCol="0">
            <a:spAutoFit/>
          </a:bodyPr>
          <a:lstStyle/>
          <a:p>
            <a:r>
              <a:rPr lang="en-IN" sz="1200" b="1" i="1" dirty="0">
                <a:latin typeface="Montserrat" pitchFamily="2" charset="0"/>
              </a:rPr>
              <a:t>Fig 4: </a:t>
            </a:r>
            <a:r>
              <a:rPr lang="en-IN" sz="1200" i="1" dirty="0">
                <a:latin typeface="Montserrat" pitchFamily="2" charset="0"/>
              </a:rPr>
              <a:t>Test Data</a:t>
            </a:r>
            <a:endParaRPr lang="en-GB" sz="1200" i="1" dirty="0">
              <a:latin typeface="Montserrat" pitchFamily="2" charset="0"/>
            </a:endParaRPr>
          </a:p>
        </p:txBody>
      </p:sp>
      <p:sp>
        <p:nvSpPr>
          <p:cNvPr id="15" name="TextBox 14">
            <a:extLst>
              <a:ext uri="{FF2B5EF4-FFF2-40B4-BE49-F238E27FC236}">
                <a16:creationId xmlns:a16="http://schemas.microsoft.com/office/drawing/2014/main" id="{16BB856F-599A-4A25-0664-E7D20E729105}"/>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5: </a:t>
            </a:r>
            <a:r>
              <a:rPr lang="en-IN" sz="1200" i="1" dirty="0">
                <a:latin typeface="Montserrat" pitchFamily="2" charset="0"/>
              </a:rPr>
              <a:t>Test Image</a:t>
            </a:r>
            <a:endParaRPr lang="en-GB" sz="1200" i="1" dirty="0">
              <a:latin typeface="Montserrat" pitchFamily="2" charset="0"/>
            </a:endParaRPr>
          </a:p>
        </p:txBody>
      </p:sp>
      <p:sp>
        <p:nvSpPr>
          <p:cNvPr id="16" name="TextBox 15">
            <a:extLst>
              <a:ext uri="{FF2B5EF4-FFF2-40B4-BE49-F238E27FC236}">
                <a16:creationId xmlns:a16="http://schemas.microsoft.com/office/drawing/2014/main" id="{2C3FB2C8-2AD4-9692-A4F3-6EC031154BF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6: </a:t>
            </a:r>
            <a:r>
              <a:rPr lang="en-IN" sz="1200" i="1" dirty="0">
                <a:latin typeface="Montserrat" pitchFamily="2" charset="0"/>
              </a:rPr>
              <a:t>Encrypting Data</a:t>
            </a:r>
            <a:endParaRPr lang="en-GB" sz="1200" i="1" dirty="0">
              <a:latin typeface="Montserrat" pitchFamily="2" charset="0"/>
            </a:endParaRPr>
          </a:p>
        </p:txBody>
      </p:sp>
    </p:spTree>
    <p:extLst>
      <p:ext uri="{BB962C8B-B14F-4D97-AF65-F5344CB8AC3E}">
        <p14:creationId xmlns:p14="http://schemas.microsoft.com/office/powerpoint/2010/main" val="17492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CDB2-A480-77B7-F2BD-4D0E82B79A9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83A609-6DEA-D31D-7245-418E1EAD91D6}"/>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8EFDAF93-B603-B9FC-BB14-36DC93351322}"/>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CA30ECBF-C6E4-BCF7-4254-0064BE2E317B}"/>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D7E2C530-A123-A73C-297A-2F53E5A3947E}"/>
              </a:ext>
            </a:extLst>
          </p:cNvPr>
          <p:cNvPicPr>
            <a:picLocks noChangeAspect="1"/>
          </p:cNvPicPr>
          <p:nvPr/>
        </p:nvPicPr>
        <p:blipFill>
          <a:blip r:embed="rId3"/>
          <a:srcRect/>
          <a:stretch/>
        </p:blipFill>
        <p:spPr>
          <a:xfrm>
            <a:off x="4306492" y="2291263"/>
            <a:ext cx="3591753"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DCCDB1D1-47C1-6551-E4A4-039D8563B3DD}"/>
              </a:ext>
            </a:extLst>
          </p:cNvPr>
          <p:cNvPicPr>
            <a:picLocks noChangeAspect="1"/>
          </p:cNvPicPr>
          <p:nvPr/>
        </p:nvPicPr>
        <p:blipFill>
          <a:blip r:embed="rId4"/>
          <a:srcRect/>
          <a:stretch/>
        </p:blipFill>
        <p:spPr>
          <a:xfrm>
            <a:off x="8177988" y="2296749"/>
            <a:ext cx="3895639" cy="305687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73EB216-318B-5187-91F5-796C9D249C58}"/>
              </a:ext>
            </a:extLst>
          </p:cNvPr>
          <p:cNvSpPr txBox="1"/>
          <p:nvPr/>
        </p:nvSpPr>
        <p:spPr>
          <a:xfrm>
            <a:off x="747404" y="5487048"/>
            <a:ext cx="2655936" cy="276999"/>
          </a:xfrm>
          <a:prstGeom prst="rect">
            <a:avLst/>
          </a:prstGeom>
          <a:noFill/>
        </p:spPr>
        <p:txBody>
          <a:bodyPr wrap="square" rtlCol="0">
            <a:spAutoFit/>
          </a:bodyPr>
          <a:lstStyle/>
          <a:p>
            <a:r>
              <a:rPr lang="en-IN" sz="1200" b="1" i="1" dirty="0">
                <a:latin typeface="Montserrat" pitchFamily="2" charset="0"/>
              </a:rPr>
              <a:t>Fig 7: </a:t>
            </a:r>
            <a:r>
              <a:rPr lang="en-IN" sz="1200" i="1" dirty="0">
                <a:latin typeface="Montserrat" pitchFamily="2" charset="0"/>
              </a:rPr>
              <a:t>Encryption Confirmation</a:t>
            </a:r>
            <a:endParaRPr lang="en-GB" sz="1200" i="1" dirty="0">
              <a:latin typeface="Montserrat" pitchFamily="2" charset="0"/>
            </a:endParaRPr>
          </a:p>
        </p:txBody>
      </p:sp>
      <p:sp>
        <p:nvSpPr>
          <p:cNvPr id="15" name="TextBox 14">
            <a:extLst>
              <a:ext uri="{FF2B5EF4-FFF2-40B4-BE49-F238E27FC236}">
                <a16:creationId xmlns:a16="http://schemas.microsoft.com/office/drawing/2014/main" id="{312FFBB2-2237-9A80-F19F-CEA5B0A38928}"/>
              </a:ext>
            </a:extLst>
          </p:cNvPr>
          <p:cNvSpPr txBox="1"/>
          <p:nvPr/>
        </p:nvSpPr>
        <p:spPr>
          <a:xfrm>
            <a:off x="4906229" y="5487048"/>
            <a:ext cx="2392278" cy="276999"/>
          </a:xfrm>
          <a:prstGeom prst="rect">
            <a:avLst/>
          </a:prstGeom>
          <a:noFill/>
        </p:spPr>
        <p:txBody>
          <a:bodyPr wrap="square" rtlCol="0">
            <a:spAutoFit/>
          </a:bodyPr>
          <a:lstStyle/>
          <a:p>
            <a:r>
              <a:rPr lang="en-IN" sz="1200" b="1" i="1" dirty="0">
                <a:latin typeface="Montserrat" pitchFamily="2" charset="0"/>
              </a:rPr>
              <a:t>Fig 8: </a:t>
            </a:r>
            <a:r>
              <a:rPr lang="en-IN" sz="1200" i="1" dirty="0" err="1">
                <a:latin typeface="Montserrat" pitchFamily="2" charset="0"/>
              </a:rPr>
              <a:t>Stego</a:t>
            </a:r>
            <a:r>
              <a:rPr lang="en-IN" sz="1200" i="1" dirty="0">
                <a:latin typeface="Montserrat" pitchFamily="2" charset="0"/>
              </a:rPr>
              <a:t> Image Location</a:t>
            </a:r>
            <a:endParaRPr lang="en-GB" sz="1200" i="1" dirty="0">
              <a:latin typeface="Montserrat" pitchFamily="2" charset="0"/>
            </a:endParaRPr>
          </a:p>
        </p:txBody>
      </p:sp>
      <p:sp>
        <p:nvSpPr>
          <p:cNvPr id="16" name="TextBox 15">
            <a:extLst>
              <a:ext uri="{FF2B5EF4-FFF2-40B4-BE49-F238E27FC236}">
                <a16:creationId xmlns:a16="http://schemas.microsoft.com/office/drawing/2014/main" id="{6C981C5F-FFC9-31EC-2F0B-9AFABA8A3CFD}"/>
              </a:ext>
            </a:extLst>
          </p:cNvPr>
          <p:cNvSpPr txBox="1"/>
          <p:nvPr/>
        </p:nvSpPr>
        <p:spPr>
          <a:xfrm>
            <a:off x="9014612" y="5487047"/>
            <a:ext cx="2222390" cy="276999"/>
          </a:xfrm>
          <a:prstGeom prst="rect">
            <a:avLst/>
          </a:prstGeom>
          <a:noFill/>
        </p:spPr>
        <p:txBody>
          <a:bodyPr wrap="square" rtlCol="0">
            <a:spAutoFit/>
          </a:bodyPr>
          <a:lstStyle/>
          <a:p>
            <a:r>
              <a:rPr lang="en-IN" sz="1200" b="1" i="1" dirty="0">
                <a:latin typeface="Montserrat" pitchFamily="2" charset="0"/>
              </a:rPr>
              <a:t>Fig 9: </a:t>
            </a:r>
            <a:r>
              <a:rPr lang="en-IN" sz="1200" i="1" dirty="0">
                <a:latin typeface="Montserrat" pitchFamily="2" charset="0"/>
              </a:rPr>
              <a:t>Extract Data Screen</a:t>
            </a:r>
            <a:endParaRPr lang="en-GB" sz="1200" i="1" dirty="0">
              <a:latin typeface="Montserrat" pitchFamily="2" charset="0"/>
            </a:endParaRPr>
          </a:p>
        </p:txBody>
      </p:sp>
    </p:spTree>
    <p:extLst>
      <p:ext uri="{BB962C8B-B14F-4D97-AF65-F5344CB8AC3E}">
        <p14:creationId xmlns:p14="http://schemas.microsoft.com/office/powerpoint/2010/main" val="415708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AFE6-4A4A-72AF-4603-E0C74AB6623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B65A52E-E95F-88C5-3FDF-8C8A441276A5}"/>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0FD39103-1A76-F698-808B-9D46B39E08B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07E51702-583B-F18E-8E4F-B60BD6AD5F05}"/>
              </a:ext>
            </a:extLst>
          </p:cNvPr>
          <p:cNvPicPr>
            <a:picLocks noGrp="1" noChangeAspect="1"/>
          </p:cNvPicPr>
          <p:nvPr>
            <p:ph idx="1"/>
          </p:nvPr>
        </p:nvPicPr>
        <p:blipFill>
          <a:blip r:embed="rId2"/>
          <a:srcRect/>
          <a:stretch/>
        </p:blipFill>
        <p:spPr>
          <a:xfrm>
            <a:off x="123996" y="2435659"/>
            <a:ext cx="3902753" cy="2779058"/>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8DC56E04-A71C-24D2-EE7A-2B985F95DC16}"/>
              </a:ext>
            </a:extLst>
          </p:cNvPr>
          <p:cNvPicPr>
            <a:picLocks noChangeAspect="1"/>
          </p:cNvPicPr>
          <p:nvPr/>
        </p:nvPicPr>
        <p:blipFill>
          <a:blip r:embed="rId3"/>
          <a:srcRect/>
          <a:stretch/>
        </p:blipFill>
        <p:spPr>
          <a:xfrm>
            <a:off x="4154549" y="2308007"/>
            <a:ext cx="3895639" cy="3036142"/>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B56073FF-6E61-1AC4-9781-C1794A641E7C}"/>
              </a:ext>
            </a:extLst>
          </p:cNvPr>
          <p:cNvPicPr>
            <a:picLocks noChangeAspect="1"/>
          </p:cNvPicPr>
          <p:nvPr/>
        </p:nvPicPr>
        <p:blipFill>
          <a:blip r:embed="rId4"/>
          <a:srcRect/>
          <a:stretch/>
        </p:blipFill>
        <p:spPr>
          <a:xfrm>
            <a:off x="8177988" y="2299350"/>
            <a:ext cx="3895639" cy="305167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14F022-4B30-C5A4-7EB6-C60DFFA79734}"/>
              </a:ext>
            </a:extLst>
          </p:cNvPr>
          <p:cNvSpPr txBox="1"/>
          <p:nvPr/>
        </p:nvSpPr>
        <p:spPr>
          <a:xfrm>
            <a:off x="1188830" y="5487048"/>
            <a:ext cx="1773084" cy="276999"/>
          </a:xfrm>
          <a:prstGeom prst="rect">
            <a:avLst/>
          </a:prstGeom>
          <a:noFill/>
        </p:spPr>
        <p:txBody>
          <a:bodyPr wrap="square" rtlCol="0">
            <a:spAutoFit/>
          </a:bodyPr>
          <a:lstStyle/>
          <a:p>
            <a:r>
              <a:rPr lang="en-IN" sz="1200" b="1" i="1" dirty="0">
                <a:latin typeface="Montserrat" pitchFamily="2" charset="0"/>
              </a:rPr>
              <a:t>Fig 10: </a:t>
            </a:r>
            <a:r>
              <a:rPr lang="en-IN" sz="1200" i="1" dirty="0" err="1">
                <a:latin typeface="Montserrat" pitchFamily="2" charset="0"/>
              </a:rPr>
              <a:t>Stego</a:t>
            </a:r>
            <a:r>
              <a:rPr lang="en-IN" sz="1200" i="1" dirty="0">
                <a:latin typeface="Montserrat" pitchFamily="2" charset="0"/>
              </a:rPr>
              <a:t> Image</a:t>
            </a:r>
            <a:endParaRPr lang="en-GB" sz="1200" i="1" dirty="0">
              <a:latin typeface="Montserrat" pitchFamily="2" charset="0"/>
            </a:endParaRPr>
          </a:p>
        </p:txBody>
      </p:sp>
      <p:sp>
        <p:nvSpPr>
          <p:cNvPr id="15" name="TextBox 14">
            <a:extLst>
              <a:ext uri="{FF2B5EF4-FFF2-40B4-BE49-F238E27FC236}">
                <a16:creationId xmlns:a16="http://schemas.microsoft.com/office/drawing/2014/main" id="{2FEBD363-A782-DB9D-FA8E-B122815C68AE}"/>
              </a:ext>
            </a:extLst>
          </p:cNvPr>
          <p:cNvSpPr txBox="1"/>
          <p:nvPr/>
        </p:nvSpPr>
        <p:spPr>
          <a:xfrm>
            <a:off x="5088499" y="5487048"/>
            <a:ext cx="2015002" cy="276999"/>
          </a:xfrm>
          <a:prstGeom prst="rect">
            <a:avLst/>
          </a:prstGeom>
          <a:noFill/>
        </p:spPr>
        <p:txBody>
          <a:bodyPr wrap="square" rtlCol="0">
            <a:spAutoFit/>
          </a:bodyPr>
          <a:lstStyle/>
          <a:p>
            <a:r>
              <a:rPr lang="en-IN" sz="1200" b="1" i="1" dirty="0">
                <a:latin typeface="Montserrat" pitchFamily="2" charset="0"/>
              </a:rPr>
              <a:t>Fig 11: </a:t>
            </a:r>
            <a:r>
              <a:rPr lang="en-IN" sz="1200" i="1" dirty="0">
                <a:latin typeface="Montserrat" pitchFamily="2" charset="0"/>
              </a:rPr>
              <a:t>Decrypting Data</a:t>
            </a:r>
            <a:endParaRPr lang="en-GB" sz="1200" i="1" dirty="0">
              <a:latin typeface="Montserrat" pitchFamily="2" charset="0"/>
            </a:endParaRPr>
          </a:p>
        </p:txBody>
      </p:sp>
      <p:sp>
        <p:nvSpPr>
          <p:cNvPr id="16" name="TextBox 15">
            <a:extLst>
              <a:ext uri="{FF2B5EF4-FFF2-40B4-BE49-F238E27FC236}">
                <a16:creationId xmlns:a16="http://schemas.microsoft.com/office/drawing/2014/main" id="{33D5C6E9-2E42-9C1F-E1A5-983AAD66E94C}"/>
              </a:ext>
            </a:extLst>
          </p:cNvPr>
          <p:cNvSpPr txBox="1"/>
          <p:nvPr/>
        </p:nvSpPr>
        <p:spPr>
          <a:xfrm>
            <a:off x="8803941" y="5487047"/>
            <a:ext cx="2643732" cy="276999"/>
          </a:xfrm>
          <a:prstGeom prst="rect">
            <a:avLst/>
          </a:prstGeom>
          <a:noFill/>
        </p:spPr>
        <p:txBody>
          <a:bodyPr wrap="square" rtlCol="0">
            <a:spAutoFit/>
          </a:bodyPr>
          <a:lstStyle/>
          <a:p>
            <a:r>
              <a:rPr lang="en-IN" sz="1200" b="1" i="1" dirty="0">
                <a:latin typeface="Montserrat" pitchFamily="2" charset="0"/>
              </a:rPr>
              <a:t>Fig 12: </a:t>
            </a:r>
            <a:r>
              <a:rPr lang="en-IN" sz="1200" i="1" dirty="0">
                <a:latin typeface="Montserrat" pitchFamily="2" charset="0"/>
              </a:rPr>
              <a:t>Decryption Confirmation</a:t>
            </a:r>
            <a:endParaRPr lang="en-GB" sz="1200" i="1" dirty="0">
              <a:latin typeface="Montserrat" pitchFamily="2" charset="0"/>
            </a:endParaRPr>
          </a:p>
        </p:txBody>
      </p:sp>
    </p:spTree>
    <p:extLst>
      <p:ext uri="{BB962C8B-B14F-4D97-AF65-F5344CB8AC3E}">
        <p14:creationId xmlns:p14="http://schemas.microsoft.com/office/powerpoint/2010/main" val="2675460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DCD0-0991-EC84-184C-02238E6065B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100FD46-AB1C-B359-9B91-28732CE75598}"/>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3A343AB0-21FA-CB7E-E2F9-1F16F9F27D6A}"/>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CE1215-0B2B-82E7-0739-09ECB926ED28}"/>
              </a:ext>
            </a:extLst>
          </p:cNvPr>
          <p:cNvPicPr>
            <a:picLocks noGrp="1" noChangeAspect="1"/>
          </p:cNvPicPr>
          <p:nvPr>
            <p:ph idx="1"/>
          </p:nvPr>
        </p:nvPicPr>
        <p:blipFill>
          <a:blip r:embed="rId2"/>
          <a:srcRect/>
          <a:stretch/>
        </p:blipFill>
        <p:spPr>
          <a:xfrm>
            <a:off x="2266560" y="2294824"/>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F1FB0448-C182-436B-931C-8802C4B44BE3}"/>
              </a:ext>
            </a:extLst>
          </p:cNvPr>
          <p:cNvPicPr>
            <a:picLocks noChangeAspect="1"/>
          </p:cNvPicPr>
          <p:nvPr/>
        </p:nvPicPr>
        <p:blipFill>
          <a:blip r:embed="rId3"/>
          <a:srcRect/>
          <a:stretch/>
        </p:blipFill>
        <p:spPr>
          <a:xfrm>
            <a:off x="6464208" y="2293044"/>
            <a:ext cx="3561449" cy="306963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4D11372-A595-5289-5D47-95511E1C4CB2}"/>
              </a:ext>
            </a:extLst>
          </p:cNvPr>
          <p:cNvSpPr txBox="1"/>
          <p:nvPr/>
        </p:nvSpPr>
        <p:spPr>
          <a:xfrm>
            <a:off x="2912814" y="5488829"/>
            <a:ext cx="2610243" cy="276999"/>
          </a:xfrm>
          <a:prstGeom prst="rect">
            <a:avLst/>
          </a:prstGeom>
          <a:noFill/>
        </p:spPr>
        <p:txBody>
          <a:bodyPr wrap="square" rtlCol="0">
            <a:spAutoFit/>
          </a:bodyPr>
          <a:lstStyle/>
          <a:p>
            <a:r>
              <a:rPr lang="en-IN" sz="1200" b="1" i="1" dirty="0">
                <a:latin typeface="Montserrat" pitchFamily="2" charset="0"/>
              </a:rPr>
              <a:t>Fig 13: </a:t>
            </a:r>
            <a:r>
              <a:rPr lang="en-IN" sz="1200" i="1" dirty="0">
                <a:latin typeface="Montserrat" pitchFamily="2" charset="0"/>
              </a:rPr>
              <a:t>Extracted Data Location</a:t>
            </a:r>
            <a:r>
              <a:rPr lang="en-IN" sz="1200" b="1" i="1" dirty="0">
                <a:latin typeface="Montserrat" pitchFamily="2" charset="0"/>
              </a:rPr>
              <a:t> </a:t>
            </a:r>
            <a:endParaRPr lang="en-GB" sz="1200" i="1" dirty="0">
              <a:latin typeface="Montserrat" pitchFamily="2" charset="0"/>
            </a:endParaRPr>
          </a:p>
        </p:txBody>
      </p:sp>
      <p:sp>
        <p:nvSpPr>
          <p:cNvPr id="15" name="TextBox 14">
            <a:extLst>
              <a:ext uri="{FF2B5EF4-FFF2-40B4-BE49-F238E27FC236}">
                <a16:creationId xmlns:a16="http://schemas.microsoft.com/office/drawing/2014/main" id="{89C98F69-D070-1505-FCB4-321971544DD7}"/>
              </a:ext>
            </a:extLst>
          </p:cNvPr>
          <p:cNvSpPr txBox="1"/>
          <p:nvPr/>
        </p:nvSpPr>
        <p:spPr>
          <a:xfrm>
            <a:off x="7256867" y="5488829"/>
            <a:ext cx="1976130" cy="276999"/>
          </a:xfrm>
          <a:prstGeom prst="rect">
            <a:avLst/>
          </a:prstGeom>
          <a:noFill/>
        </p:spPr>
        <p:txBody>
          <a:bodyPr wrap="square" rtlCol="0">
            <a:spAutoFit/>
          </a:bodyPr>
          <a:lstStyle/>
          <a:p>
            <a:r>
              <a:rPr lang="en-IN" sz="1200" b="1" i="1" dirty="0">
                <a:latin typeface="Montserrat" pitchFamily="2" charset="0"/>
              </a:rPr>
              <a:t>Fig 14: </a:t>
            </a:r>
            <a:r>
              <a:rPr lang="en-IN" sz="1200" i="1" dirty="0">
                <a:latin typeface="Montserrat" pitchFamily="2" charset="0"/>
              </a:rPr>
              <a:t>Extracted Data</a:t>
            </a:r>
            <a:endParaRPr lang="en-GB" sz="1200" i="1" dirty="0">
              <a:latin typeface="Montserrat" pitchFamily="2" charset="0"/>
            </a:endParaRPr>
          </a:p>
        </p:txBody>
      </p:sp>
    </p:spTree>
    <p:extLst>
      <p:ext uri="{BB962C8B-B14F-4D97-AF65-F5344CB8AC3E}">
        <p14:creationId xmlns:p14="http://schemas.microsoft.com/office/powerpoint/2010/main" val="376787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nchor="ctr">
            <a:noAutofit/>
          </a:bodyPr>
          <a:lstStyle/>
          <a:p>
            <a:r>
              <a:rPr lang="en-IN" sz="3000" b="1" dirty="0">
                <a:solidFill>
                  <a:schemeClr val="accent1"/>
                </a:solidFill>
                <a:latin typeface="Montserrat" pitchFamily="2" charset="0"/>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1" y="1476748"/>
            <a:ext cx="11029615" cy="3904503"/>
          </a:xfrm>
        </p:spPr>
        <p:txBody>
          <a:bodyPr>
            <a:normAutofit/>
          </a:bodyPr>
          <a:lstStyle/>
          <a:p>
            <a:pPr marL="0" indent="0">
              <a:buNone/>
            </a:pPr>
            <a:r>
              <a:rPr lang="en-GB" sz="2600" dirty="0">
                <a:solidFill>
                  <a:schemeClr val="tx1"/>
                </a:solidFill>
                <a:latin typeface="Montserrat" pitchFamily="2" charset="0"/>
              </a:rPr>
              <a:t>This project successfully demonstrates a robust method for secure communication by integrating encryption and steganography. By concealing encrypted data within images, it ensures that sensitive information remains hidden in plain sight, offering an additional layer of security beyond traditional encryption methods.</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423388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8E9F08C-D61F-627D-C4E5-397E3E84FC45}"/>
              </a:ext>
            </a:extLst>
          </p:cNvPr>
          <p:cNvSpPr>
            <a:spLocks noGrp="1"/>
          </p:cNvSpPr>
          <p:nvPr/>
        </p:nvSpPr>
        <p:spPr>
          <a:xfrm>
            <a:off x="446721" y="669324"/>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000" b="1" dirty="0">
                <a:solidFill>
                  <a:schemeClr val="accent1"/>
                </a:solidFill>
                <a:latin typeface="Montserrat" pitchFamily="2" charset="0"/>
              </a:rPr>
              <a:t>GitHub Link</a:t>
            </a:r>
          </a:p>
        </p:txBody>
      </p:sp>
      <p:sp>
        <p:nvSpPr>
          <p:cNvPr id="11" name="Content Placeholder 2">
            <a:extLst>
              <a:ext uri="{FF2B5EF4-FFF2-40B4-BE49-F238E27FC236}">
                <a16:creationId xmlns:a16="http://schemas.microsoft.com/office/drawing/2014/main" id="{51A299DD-46FA-7866-41D8-C1BFCC2F69DD}"/>
              </a:ext>
            </a:extLst>
          </p:cNvPr>
          <p:cNvSpPr>
            <a:spLocks noGrp="1"/>
          </p:cNvSpPr>
          <p:nvPr/>
        </p:nvSpPr>
        <p:spPr>
          <a:xfrm>
            <a:off x="581192" y="2967317"/>
            <a:ext cx="11029616" cy="923366"/>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2600" b="1" dirty="0">
                <a:latin typeface="Montserrat" pitchFamily="2" charset="0"/>
              </a:rPr>
              <a:t>GITHUB LINK: </a:t>
            </a:r>
            <a:r>
              <a:rPr lang="en-IN" sz="2600" dirty="0">
                <a:latin typeface="Montserrat" pitchFamily="2" charset="0"/>
                <a:hlinkClick r:id="rId2"/>
              </a:rPr>
              <a:t>https://github.com/Mortal-Muhafiz/DataCloak.git</a:t>
            </a:r>
            <a:endParaRPr lang="en-IN" sz="2600" dirty="0">
              <a:latin typeface="Montserrat" pitchFamily="2" charset="0"/>
            </a:endParaRPr>
          </a:p>
        </p:txBody>
      </p:sp>
    </p:spTree>
    <p:extLst>
      <p:ext uri="{BB962C8B-B14F-4D97-AF65-F5344CB8AC3E}">
        <p14:creationId xmlns:p14="http://schemas.microsoft.com/office/powerpoint/2010/main" val="223066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chemeClr val="accent1"/>
                </a:solidFill>
                <a:latin typeface="Montserrat" pitchFamily="2" charset="0"/>
                <a:cs typeface="Arial"/>
              </a:rPr>
              <a:t>Future scope</a:t>
            </a:r>
          </a:p>
        </p:txBody>
      </p:sp>
      <p:sp>
        <p:nvSpPr>
          <p:cNvPr id="2" name="Content Placeholder 1">
            <a:extLst>
              <a:ext uri="{FF2B5EF4-FFF2-40B4-BE49-F238E27FC236}">
                <a16:creationId xmlns:a16="http://schemas.microsoft.com/office/drawing/2014/main" id="{46CF5615-CF67-F155-ACBB-AE208F02444D}"/>
              </a:ext>
            </a:extLst>
          </p:cNvPr>
          <p:cNvSpPr>
            <a:spLocks noGrp="1" noChangeArrowheads="1"/>
          </p:cNvSpPr>
          <p:nvPr>
            <p:ph idx="1"/>
          </p:nvPr>
        </p:nvSpPr>
        <p:spPr bwMode="auto">
          <a:xfrm>
            <a:off x="286872" y="1374956"/>
            <a:ext cx="1146585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Enhanced Steganography Techniques:</a:t>
            </a:r>
            <a:r>
              <a:rPr kumimoji="0" lang="en-US" altLang="en-US" sz="2400" b="0" i="0" u="none" strike="noStrike" cap="none" normalizeH="0" baseline="0" dirty="0">
                <a:ln>
                  <a:noFill/>
                </a:ln>
                <a:solidFill>
                  <a:schemeClr val="tx1"/>
                </a:solidFill>
                <a:effectLst/>
                <a:latin typeface="Montserrat" pitchFamily="2" charset="0"/>
              </a:rPr>
              <a:t> Exploring more advanced methods, such as adaptive steganography, to further minimize the detectability of hidden data.</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Cross-Platform Compatibility:</a:t>
            </a:r>
            <a:r>
              <a:rPr kumimoji="0" lang="en-US" altLang="en-US" sz="2400" b="0" i="0" u="none" strike="noStrike" cap="none" normalizeH="0" baseline="0" dirty="0">
                <a:ln>
                  <a:noFill/>
                </a:ln>
                <a:solidFill>
                  <a:schemeClr val="tx1"/>
                </a:solidFill>
                <a:effectLst/>
                <a:latin typeface="Montserrat" pitchFamily="2" charset="0"/>
              </a:rPr>
              <a:t> Extending support to other operating systems like macOS and Linux to reach a broader user base.</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Automated Key Management:</a:t>
            </a:r>
            <a:r>
              <a:rPr kumimoji="0" lang="en-US" altLang="en-US" sz="2400" b="0" i="0" u="none" strike="noStrike" cap="none" normalizeH="0" baseline="0" dirty="0">
                <a:ln>
                  <a:noFill/>
                </a:ln>
                <a:solidFill>
                  <a:schemeClr val="tx1"/>
                </a:solidFill>
                <a:effectLst/>
                <a:latin typeface="Montserrat" pitchFamily="2" charset="0"/>
              </a:rPr>
              <a:t> Implementing secure key exchange protocols to streamline the encryption/decryption process for users.</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Real-Time Communication Integration:</a:t>
            </a:r>
            <a:r>
              <a:rPr kumimoji="0" lang="en-US" altLang="en-US" sz="2400" b="0" i="0" u="none" strike="noStrike" cap="none" normalizeH="0" baseline="0" dirty="0">
                <a:ln>
                  <a:noFill/>
                </a:ln>
                <a:solidFill>
                  <a:schemeClr val="tx1"/>
                </a:solidFill>
                <a:effectLst/>
                <a:latin typeface="Montserrat" pitchFamily="2" charset="0"/>
              </a:rPr>
              <a:t> Incorporating the technology into messaging platforms to enable real-time, secure, and covert communication channels. </a:t>
            </a:r>
          </a:p>
          <a:p>
            <a:pPr defTabSz="914400" eaLnBrk="0" fontAlgn="base" hangingPunct="0">
              <a:lnSpc>
                <a:spcPct val="100000"/>
              </a:lnSpc>
              <a:spcBef>
                <a:spcPct val="0"/>
              </a:spcBef>
              <a:spcAft>
                <a:spcPct val="0"/>
              </a:spcAft>
              <a:buClrTx/>
              <a:buSzTx/>
            </a:pPr>
            <a:endParaRPr kumimoji="0" lang="en-US" altLang="en-US" sz="2400" b="0" i="0" u="none" strike="noStrike" cap="none" normalizeH="0" baseline="0" dirty="0">
              <a:ln>
                <a:noFill/>
              </a:ln>
              <a:solidFill>
                <a:schemeClr val="tx1"/>
              </a:solidFill>
              <a:effectLst/>
              <a:latin typeface="Montserrat" pitchFamily="2" charset="0"/>
            </a:endParaRPr>
          </a:p>
          <a:p>
            <a:pPr marL="0" indent="0" defTabSz="914400" eaLnBrk="0" fontAlgn="base" hangingPunct="0">
              <a:lnSpc>
                <a:spcPct val="100000"/>
              </a:lnSpc>
              <a:spcBef>
                <a:spcPct val="0"/>
              </a:spcBef>
              <a:spcAft>
                <a:spcPct val="0"/>
              </a:spcAft>
              <a:buClrTx/>
              <a:buSzTx/>
              <a:buNone/>
            </a:pPr>
            <a:r>
              <a:rPr lang="en-GB" sz="2400" dirty="0">
                <a:solidFill>
                  <a:srgbClr val="002060"/>
                </a:solidFill>
                <a:latin typeface="Montserrat" pitchFamily="2" charset="0"/>
              </a:rPr>
              <a:t>By advancing these areas, the application can offer even more robust and versatile solutions for secure and hidden data transmission.</a:t>
            </a:r>
            <a:endParaRPr kumimoji="0" lang="en-US" altLang="en-US" sz="2400" b="0" i="0" u="none" strike="noStrike" cap="none" normalizeH="0" baseline="0" dirty="0">
              <a:ln>
                <a:noFill/>
              </a:ln>
              <a:solidFill>
                <a:srgbClr val="002060"/>
              </a:solidFill>
              <a:effectLst/>
              <a:latin typeface="Montserrat" pitchFamily="2" charset="0"/>
            </a:endParaRPr>
          </a:p>
        </p:txBody>
      </p:sp>
    </p:spTree>
    <p:extLst>
      <p:ext uri="{BB962C8B-B14F-4D97-AF65-F5344CB8AC3E}">
        <p14:creationId xmlns:p14="http://schemas.microsoft.com/office/powerpoint/2010/main" val="614882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chor="ctr">
            <a:normAutofit/>
          </a:bodyPr>
          <a:lstStyle/>
          <a:p>
            <a:pPr algn="ctr"/>
            <a:r>
              <a:rPr lang="en-US" sz="7200" b="1" dirty="0">
                <a:solidFill>
                  <a:srgbClr val="002060"/>
                </a:solidFill>
                <a:latin typeface="Montserrat" pitchFamily="2"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nchor="ctr">
            <a:normAutofit/>
          </a:bodyPr>
          <a:lstStyle/>
          <a:p>
            <a:r>
              <a:rPr lang="en-US" sz="3000" b="1" dirty="0">
                <a:solidFill>
                  <a:schemeClr val="tx1"/>
                </a:solidFill>
                <a:latin typeface="Montserrat" pitchFamily="2"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26827" y="1613648"/>
            <a:ext cx="10526973" cy="4518211"/>
          </a:xfrm>
        </p:spPr>
        <p:txBody>
          <a:bodyPr vert="horz" lIns="91440" tIns="45720" rIns="91440" bIns="45720" rtlCol="0" anchor="ctr">
            <a:noAutofit/>
          </a:bodyPr>
          <a:lstStyle/>
          <a:p>
            <a:pPr marL="0" indent="0">
              <a:buNone/>
            </a:pPr>
            <a:r>
              <a:rPr lang="en-US" sz="2600" b="1" dirty="0">
                <a:solidFill>
                  <a:srgbClr val="002060"/>
                </a:solidFill>
                <a:latin typeface="Montserrat" pitchFamily="2" charset="0"/>
                <a:ea typeface="+mn-lt"/>
                <a:cs typeface="Arial"/>
              </a:rPr>
              <a:t>  </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Arial"/>
              </a:rPr>
              <a:t>Problem Statement </a:t>
            </a:r>
          </a:p>
          <a:p>
            <a:pPr marL="305435" indent="-305435"/>
            <a:r>
              <a:rPr lang="en-US" sz="2600" b="1" dirty="0">
                <a:solidFill>
                  <a:srgbClr val="002060"/>
                </a:solidFill>
                <a:latin typeface="Montserrat" pitchFamily="2" charset="0"/>
                <a:ea typeface="+mn-lt"/>
                <a:cs typeface="Arial"/>
              </a:rPr>
              <a:t>Technology used</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mn-lt"/>
              </a:rPr>
              <a:t>Wow factor </a:t>
            </a:r>
            <a:endParaRPr lang="en-US" sz="2600" dirty="0">
              <a:solidFill>
                <a:srgbClr val="002060"/>
              </a:solidFill>
              <a:latin typeface="Montserrat" pitchFamily="2" charset="0"/>
              <a:ea typeface="+mn-lt"/>
              <a:cs typeface="+mn-lt"/>
            </a:endParaRPr>
          </a:p>
          <a:p>
            <a:pPr marL="305435" indent="-305435"/>
            <a:r>
              <a:rPr lang="en-US" sz="2600" b="1" dirty="0">
                <a:solidFill>
                  <a:srgbClr val="002060"/>
                </a:solidFill>
                <a:latin typeface="Montserrat" pitchFamily="2" charset="0"/>
                <a:ea typeface="+mn-lt"/>
                <a:cs typeface="+mn-lt"/>
              </a:rPr>
              <a:t>End users</a:t>
            </a:r>
          </a:p>
          <a:p>
            <a:pPr marL="305435" indent="-305435"/>
            <a:r>
              <a:rPr lang="en-US" sz="2600" b="1" dirty="0">
                <a:solidFill>
                  <a:srgbClr val="002060"/>
                </a:solidFill>
                <a:latin typeface="Montserrat" pitchFamily="2" charset="0"/>
                <a:ea typeface="+mn-lt"/>
                <a:cs typeface="+mn-lt"/>
              </a:rPr>
              <a:t>Result</a:t>
            </a:r>
          </a:p>
          <a:p>
            <a:pPr marL="305435" indent="-305435"/>
            <a:r>
              <a:rPr lang="en-US" sz="2600" b="1" dirty="0">
                <a:solidFill>
                  <a:srgbClr val="002060"/>
                </a:solidFill>
                <a:latin typeface="Montserrat" pitchFamily="2" charset="0"/>
                <a:ea typeface="+mn-lt"/>
                <a:cs typeface="+mn-lt"/>
              </a:rPr>
              <a:t>Conclusion</a:t>
            </a:r>
          </a:p>
          <a:p>
            <a:pPr marL="305435" indent="-305435"/>
            <a:r>
              <a:rPr lang="en-US" sz="2600" b="1" dirty="0">
                <a:solidFill>
                  <a:srgbClr val="002060"/>
                </a:solidFill>
                <a:latin typeface="Montserrat" pitchFamily="2" charset="0"/>
                <a:ea typeface="+mn-lt"/>
                <a:cs typeface="+mn-lt"/>
              </a:rPr>
              <a:t>Git-hub Link</a:t>
            </a:r>
          </a:p>
          <a:p>
            <a:pPr marL="305435" indent="-305435"/>
            <a:r>
              <a:rPr lang="en-US" sz="2600" b="1" dirty="0">
                <a:solidFill>
                  <a:srgbClr val="002060"/>
                </a:solidFill>
                <a:latin typeface="Montserrat" pitchFamily="2" charset="0"/>
                <a:ea typeface="+mn-lt"/>
                <a:cs typeface="+mn-lt"/>
              </a:rPr>
              <a:t>Future scope</a:t>
            </a:r>
          </a:p>
          <a:p>
            <a:pPr marL="305435" indent="-305435"/>
            <a:endParaRPr lang="en-US" sz="2600" dirty="0">
              <a:solidFill>
                <a:srgbClr val="002060"/>
              </a:solidFill>
              <a:latin typeface="Montserrat" pitchFamily="2" charset="0"/>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6"/>
            <a:ext cx="11029616" cy="768056"/>
          </a:xfrm>
        </p:spPr>
        <p:txBody>
          <a:bodyPr anchor="ctr">
            <a:normAutofit/>
          </a:bodyPr>
          <a:lstStyle/>
          <a:p>
            <a:r>
              <a:rPr lang="en-US" sz="3000" b="1" dirty="0">
                <a:solidFill>
                  <a:schemeClr val="accent1"/>
                </a:solidFill>
                <a:latin typeface="Montserrat" pitchFamily="2" charset="0"/>
                <a:cs typeface="Arial" panose="020B0604020202020204" pitchFamily="34" charset="0"/>
              </a:rPr>
              <a:t>Problem Statement</a:t>
            </a:r>
            <a:endParaRPr lang="en-US" sz="3000" dirty="0">
              <a:latin typeface="Montserrat" pitchFamily="2" charset="0"/>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708212" y="1237632"/>
            <a:ext cx="10902596" cy="5037662"/>
          </a:xfrm>
        </p:spPr>
        <p:txBody>
          <a:bodyPr>
            <a:normAutofit/>
          </a:bodyPr>
          <a:lstStyle/>
          <a:p>
            <a:pPr marL="0" indent="0">
              <a:buNone/>
            </a:pPr>
            <a:r>
              <a:rPr lang="en-GB" sz="2600" dirty="0">
                <a:solidFill>
                  <a:schemeClr val="tx1"/>
                </a:solidFill>
                <a:latin typeface="Montserrat" pitchFamily="2" charset="0"/>
              </a:rPr>
              <a:t>In today's digital age, the security of sensitive information during transmission is paramount. Traditional encryption methods, while effective, can draw unwanted attention, as the presence of encrypted data is easily noticeable. This project addresses the challenge of concealing the very existence of confidential data by embedding it within innocuous digital images, ensuring both the secrecy and security of the information.</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8833342C-A56A-1661-B35E-6AB0A8CBFBF4}"/>
              </a:ext>
            </a:extLst>
          </p:cNvPr>
          <p:cNvSpPr>
            <a:spLocks noGrp="1" noChangeArrowheads="1"/>
          </p:cNvSpPr>
          <p:nvPr>
            <p:ph idx="1"/>
          </p:nvPr>
        </p:nvSpPr>
        <p:spPr bwMode="auto">
          <a:xfrm>
            <a:off x="581191" y="1699284"/>
            <a:ext cx="1073226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Programming Language:</a:t>
            </a:r>
            <a:r>
              <a:rPr kumimoji="0" lang="en-US" altLang="en-US" sz="2600" b="0" i="0" u="none" strike="noStrike" cap="none" normalizeH="0" baseline="0" dirty="0">
                <a:ln>
                  <a:noFill/>
                </a:ln>
                <a:solidFill>
                  <a:schemeClr val="tx1"/>
                </a:solidFill>
                <a:effectLst/>
                <a:latin typeface="Montserrat" pitchFamily="2" charset="0"/>
              </a:rPr>
              <a:t> Python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Cryptography Library:</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PyCryptodome</a:t>
            </a:r>
            <a:r>
              <a:rPr kumimoji="0" lang="en-US" altLang="en-US" sz="2600" b="0" i="0" u="none" strike="noStrike" cap="none" normalizeH="0" baseline="0" dirty="0">
                <a:ln>
                  <a:noFill/>
                </a:ln>
                <a:solidFill>
                  <a:schemeClr val="tx1"/>
                </a:solidFill>
                <a:effectLst/>
                <a:latin typeface="Montserrat" pitchFamily="2" charset="0"/>
              </a:rPr>
              <a:t> for AES encryption and decryption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Other Libraries: </a:t>
            </a:r>
            <a:r>
              <a:rPr lang="en-US" altLang="en-US" sz="2600" dirty="0">
                <a:solidFill>
                  <a:schemeClr val="tx1"/>
                </a:solidFill>
                <a:latin typeface="Montserrat" pitchFamily="2" charset="0"/>
              </a:rPr>
              <a:t>OS, Base64</a:t>
            </a:r>
            <a:endParaRPr kumimoji="0" lang="en-US" altLang="en-US" sz="2600" b="1" i="0" u="none" strike="noStrike" cap="none" normalizeH="0" baseline="0" dirty="0">
              <a:ln>
                <a:noFill/>
              </a:ln>
              <a:solidFill>
                <a:schemeClr val="tx1"/>
              </a:solidFill>
              <a:effectLst/>
              <a:latin typeface="Montserrat"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Image Processing:</a:t>
            </a:r>
            <a:r>
              <a:rPr kumimoji="0" lang="en-US" altLang="en-US" sz="2600" b="0" i="0" u="none" strike="noStrike" cap="none" normalizeH="0" baseline="0" dirty="0">
                <a:ln>
                  <a:noFill/>
                </a:ln>
                <a:solidFill>
                  <a:schemeClr val="tx1"/>
                </a:solidFill>
                <a:effectLst/>
                <a:latin typeface="Montserrat" pitchFamily="2" charset="0"/>
              </a:rPr>
              <a:t> Pillow (PIL Fork) for handling image files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Steganography Technique:</a:t>
            </a:r>
            <a:r>
              <a:rPr kumimoji="0" lang="en-US" altLang="en-US" sz="2600" b="0" i="0" u="none" strike="noStrike" cap="none" normalizeH="0" baseline="0" dirty="0">
                <a:ln>
                  <a:noFill/>
                </a:ln>
                <a:solidFill>
                  <a:schemeClr val="tx1"/>
                </a:solidFill>
                <a:effectLst/>
                <a:latin typeface="Montserrat" pitchFamily="2" charset="0"/>
              </a:rPr>
              <a:t> Least Significant Bit (LSB) method for embedding encrypted data into images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Executable Creation:</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PyInstaller</a:t>
            </a:r>
            <a:r>
              <a:rPr kumimoji="0" lang="en-US" altLang="en-US" sz="2600" b="0" i="0" u="none" strike="noStrike" cap="none" normalizeH="0" baseline="0" dirty="0">
                <a:ln>
                  <a:noFill/>
                </a:ln>
                <a:solidFill>
                  <a:schemeClr val="tx1"/>
                </a:solidFill>
                <a:effectLst/>
                <a:latin typeface="Montserrat" pitchFamily="2" charset="0"/>
              </a:rPr>
              <a:t> for packaging the Python script into a standalone .exe application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Framework: </a:t>
            </a:r>
            <a:r>
              <a:rPr kumimoji="0" lang="en-US" altLang="en-US" sz="2600" i="0" u="none" strike="noStrike" cap="none" normalizeH="0" baseline="0" dirty="0" err="1">
                <a:ln>
                  <a:noFill/>
                </a:ln>
                <a:solidFill>
                  <a:schemeClr val="tx1"/>
                </a:solidFill>
                <a:effectLst/>
                <a:latin typeface="Montserrat" pitchFamily="2" charset="0"/>
              </a:rPr>
              <a:t>TKinker</a:t>
            </a:r>
            <a:endParaRPr kumimoji="0" lang="en-US" altLang="en-US" sz="2600" b="1"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0195-88AC-5234-9410-3D46EB9140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598DEA-2472-C7DF-6D37-710BC29B504A}"/>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18D7927F-1E27-8F8D-003D-853CCE05AB90}"/>
              </a:ext>
            </a:extLst>
          </p:cNvPr>
          <p:cNvSpPr>
            <a:spLocks noGrp="1" noChangeArrowheads="1"/>
          </p:cNvSpPr>
          <p:nvPr>
            <p:ph idx="1"/>
          </p:nvPr>
        </p:nvSpPr>
        <p:spPr bwMode="auto">
          <a:xfrm>
            <a:off x="206189" y="2022452"/>
            <a:ext cx="11743764"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2600" b="1" dirty="0">
                <a:solidFill>
                  <a:schemeClr val="tx1"/>
                </a:solidFill>
                <a:latin typeface="Montserrat" pitchFamily="2" charset="0"/>
              </a:rPr>
              <a:t>Minimum System Requirements: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600" b="1" dirty="0">
              <a:solidFill>
                <a:schemeClr val="tx1"/>
              </a:solidFill>
              <a:latin typeface="Montserrat" pitchFamily="2" charset="0"/>
            </a:endParaRPr>
          </a:p>
          <a:p>
            <a:pPr marL="838350" lvl="1" indent="-514350" defTabSz="914400" eaLnBrk="0" fontAlgn="base" hangingPunct="0">
              <a:spcBef>
                <a:spcPct val="0"/>
              </a:spcBef>
              <a:spcAft>
                <a:spcPct val="0"/>
              </a:spcAft>
              <a:buClrTx/>
              <a:buSzTx/>
              <a:buAutoNum type="arabicPeriod"/>
            </a:pPr>
            <a:r>
              <a:rPr lang="en-US" altLang="en-US" sz="2400" b="1" dirty="0">
                <a:solidFill>
                  <a:schemeClr val="tx1"/>
                </a:solidFill>
                <a:latin typeface="Montserrat" pitchFamily="2" charset="0"/>
              </a:rPr>
              <a:t>Operating System: </a:t>
            </a:r>
            <a:r>
              <a:rPr lang="en-US" altLang="en-US" sz="2400" dirty="0">
                <a:solidFill>
                  <a:schemeClr val="tx1"/>
                </a:solidFill>
                <a:latin typeface="Montserrat" pitchFamily="2" charset="0"/>
              </a:rPr>
              <a:t>Windows, macOS, or Linux</a:t>
            </a:r>
          </a:p>
          <a:p>
            <a:pPr marL="838350" lvl="1" indent="-514350" defTabSz="914400" eaLnBrk="0" fontAlgn="base" hangingPunct="0">
              <a:spcBef>
                <a:spcPct val="0"/>
              </a:spcBef>
              <a:spcAft>
                <a:spcPct val="0"/>
              </a:spcAft>
              <a:buClrTx/>
              <a:buSzTx/>
              <a:buAutoNum type="arabicPeriod"/>
            </a:pPr>
            <a:r>
              <a:rPr kumimoji="0" lang="en-GB" altLang="en-US" sz="2400" b="1" i="0" u="none" strike="noStrike" cap="none" normalizeH="0" baseline="0" dirty="0">
                <a:ln>
                  <a:noFill/>
                </a:ln>
                <a:solidFill>
                  <a:schemeClr val="tx1"/>
                </a:solidFill>
                <a:effectLst/>
                <a:latin typeface="Montserrat" pitchFamily="2" charset="0"/>
              </a:rPr>
              <a:t>Python Version: </a:t>
            </a:r>
            <a:r>
              <a:rPr kumimoji="0" lang="en-GB" altLang="en-US" sz="2400" b="0" i="0" u="none" strike="noStrike" cap="none" normalizeH="0" baseline="0" dirty="0">
                <a:ln>
                  <a:noFill/>
                </a:ln>
                <a:solidFill>
                  <a:schemeClr val="tx1"/>
                </a:solidFill>
                <a:effectLst/>
                <a:latin typeface="Montserrat" pitchFamily="2" charset="0"/>
              </a:rPr>
              <a:t>Python 3.6 or newer</a:t>
            </a:r>
          </a:p>
          <a:p>
            <a:pPr marL="838350" lvl="1" indent="-514350" defTabSz="914400" eaLnBrk="0" fontAlgn="base" hangingPunct="0">
              <a:spcBef>
                <a:spcPct val="0"/>
              </a:spcBef>
              <a:spcAft>
                <a:spcPct val="0"/>
              </a:spcAft>
              <a:buClrTx/>
              <a:buSzTx/>
              <a:buAutoNum type="arabicPeriod"/>
            </a:pPr>
            <a:r>
              <a:rPr lang="en-US" altLang="en-US" sz="2400" b="1" dirty="0">
                <a:solidFill>
                  <a:schemeClr val="tx1"/>
                </a:solidFill>
                <a:latin typeface="Montserrat" pitchFamily="2" charset="0"/>
              </a:rPr>
              <a:t>Required Python Libraries: </a:t>
            </a:r>
          </a:p>
          <a:p>
            <a:pPr marL="1051200" lvl="2" indent="-457200" defTabSz="914400" eaLnBrk="0" fontAlgn="base" hangingPunct="0">
              <a:spcBef>
                <a:spcPct val="0"/>
              </a:spcBef>
              <a:spcAft>
                <a:spcPct val="0"/>
              </a:spcAft>
              <a:buClrTx/>
              <a:buSzTx/>
              <a:buAutoNum type="arabicPeriod"/>
            </a:pPr>
            <a:r>
              <a:rPr lang="en-US" altLang="en-US" sz="2300" dirty="0" err="1">
                <a:solidFill>
                  <a:schemeClr val="tx1"/>
                </a:solidFill>
                <a:latin typeface="Montserrat" pitchFamily="2" charset="0"/>
              </a:rPr>
              <a:t>PyCryptodome</a:t>
            </a:r>
            <a:r>
              <a:rPr lang="en-US" altLang="en-US" sz="2300" dirty="0">
                <a:solidFill>
                  <a:schemeClr val="tx1"/>
                </a:solidFill>
                <a:latin typeface="Montserrat" pitchFamily="2" charset="0"/>
              </a:rPr>
              <a:t>: Provides cryptographic functionalities</a:t>
            </a:r>
          </a:p>
          <a:p>
            <a:pPr marL="1051200" lvl="2" indent="-457200" defTabSz="914400" eaLnBrk="0" fontAlgn="base" hangingPunct="0">
              <a:spcBef>
                <a:spcPct val="0"/>
              </a:spcBef>
              <a:spcAft>
                <a:spcPct val="0"/>
              </a:spcAft>
              <a:buClrTx/>
              <a:buSzTx/>
              <a:buAutoNum type="arabicPeriod" startAt="2"/>
            </a:pPr>
            <a:r>
              <a:rPr kumimoji="0" lang="en-US" altLang="en-US" sz="2300" b="0" i="0" u="none" strike="noStrike" cap="none" normalizeH="0" baseline="0" dirty="0">
                <a:ln>
                  <a:noFill/>
                </a:ln>
                <a:solidFill>
                  <a:schemeClr val="tx1"/>
                </a:solidFill>
                <a:effectLst/>
                <a:latin typeface="Montserrat" pitchFamily="2" charset="0"/>
              </a:rPr>
              <a:t>Pillow: Adds </a:t>
            </a:r>
            <a:r>
              <a:rPr lang="en-US" altLang="en-US" sz="2300" dirty="0">
                <a:solidFill>
                  <a:schemeClr val="tx1"/>
                </a:solidFill>
                <a:latin typeface="Montserrat" pitchFamily="2" charset="0"/>
              </a:rPr>
              <a:t>image processing capabilities</a:t>
            </a:r>
          </a:p>
          <a:p>
            <a:pPr marL="838350" lvl="1" indent="-514350" defTabSz="914400" eaLnBrk="0" fontAlgn="base" hangingPunct="0">
              <a:spcBef>
                <a:spcPct val="0"/>
              </a:spcBef>
              <a:spcAft>
                <a:spcPct val="0"/>
              </a:spcAft>
              <a:buClrTx/>
              <a:buSzTx/>
              <a:buAutoNum type="arabicPeriod"/>
            </a:pPr>
            <a:r>
              <a:rPr kumimoji="0" lang="en-GB" altLang="en-US" sz="2400" b="1" i="0" u="none" strike="noStrike" cap="none" normalizeH="0" baseline="0" dirty="0">
                <a:ln>
                  <a:noFill/>
                </a:ln>
                <a:solidFill>
                  <a:schemeClr val="tx1"/>
                </a:solidFill>
                <a:effectLst/>
                <a:latin typeface="Montserrat" pitchFamily="2" charset="0"/>
              </a:rPr>
              <a:t>Storage: </a:t>
            </a:r>
            <a:r>
              <a:rPr kumimoji="0" lang="en-GB" altLang="en-US" sz="2400" b="0" i="0" u="none" strike="noStrike" cap="none" normalizeH="0" baseline="0" dirty="0">
                <a:ln>
                  <a:noFill/>
                </a:ln>
                <a:solidFill>
                  <a:schemeClr val="tx1"/>
                </a:solidFill>
                <a:effectLst/>
                <a:latin typeface="Montserrat" pitchFamily="2" charset="0"/>
              </a:rPr>
              <a:t>Sufficient storage to accommodate the application and any </a:t>
            </a:r>
            <a:r>
              <a:rPr kumimoji="0" lang="en-GB" altLang="en-US" sz="2400" b="0" i="0" u="none" strike="noStrike" cap="none" normalizeH="0" baseline="0">
                <a:ln>
                  <a:noFill/>
                </a:ln>
                <a:solidFill>
                  <a:schemeClr val="tx1"/>
                </a:solidFill>
                <a:effectLst/>
                <a:latin typeface="Montserrat" pitchFamily="2" charset="0"/>
              </a:rPr>
              <a:t>processed images</a:t>
            </a:r>
            <a:endParaRPr kumimoji="0" lang="en-GB" altLang="en-US" sz="2400" b="0"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86131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000" b="1" dirty="0">
                <a:solidFill>
                  <a:schemeClr val="accent1"/>
                </a:solidFill>
                <a:latin typeface="Montserrat" pitchFamily="2" charset="0"/>
                <a:ea typeface="+mj-lt"/>
                <a:cs typeface="Arial"/>
              </a:rPr>
              <a:t>Wow factors</a:t>
            </a:r>
            <a:endParaRPr lang="en-US" sz="3000" dirty="0">
              <a:solidFill>
                <a:schemeClr val="accent1"/>
              </a:solidFill>
              <a:latin typeface="Montserrat" pitchFamily="2" charset="0"/>
              <a:cs typeface="Calibri Light"/>
            </a:endParaRPr>
          </a:p>
        </p:txBody>
      </p:sp>
      <p:sp>
        <p:nvSpPr>
          <p:cNvPr id="7" name="Rectangle 2">
            <a:extLst>
              <a:ext uri="{FF2B5EF4-FFF2-40B4-BE49-F238E27FC236}">
                <a16:creationId xmlns:a16="http://schemas.microsoft.com/office/drawing/2014/main" id="{F80F3972-6F42-BEAC-9F85-9A4F35800E35}"/>
              </a:ext>
            </a:extLst>
          </p:cNvPr>
          <p:cNvSpPr>
            <a:spLocks noGrp="1" noChangeArrowheads="1"/>
          </p:cNvSpPr>
          <p:nvPr>
            <p:ph idx="1"/>
          </p:nvPr>
        </p:nvSpPr>
        <p:spPr bwMode="auto">
          <a:xfrm>
            <a:off x="581191" y="1302026"/>
            <a:ext cx="1102961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Dual-Layer Security:</a:t>
            </a:r>
            <a:r>
              <a:rPr kumimoji="0" lang="en-US" altLang="en-US" sz="2600" b="0" i="0" u="none" strike="noStrike" cap="none" normalizeH="0" baseline="0" dirty="0">
                <a:ln>
                  <a:noFill/>
                </a:ln>
                <a:solidFill>
                  <a:schemeClr val="tx1"/>
                </a:solidFill>
                <a:effectLst/>
                <a:latin typeface="Montserrat" pitchFamily="2" charset="0"/>
              </a:rPr>
              <a:t> Combining AES encryption with LSB steganography ensures that even if the steganographic layer is detected, the underlying data remains encrypted and secure.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User-Friendly Interface:</a:t>
            </a:r>
            <a:r>
              <a:rPr kumimoji="0" lang="en-US" altLang="en-US" sz="2600" b="0" i="0" u="none" strike="noStrike" cap="none" normalizeH="0" baseline="0" dirty="0">
                <a:ln>
                  <a:noFill/>
                </a:ln>
                <a:solidFill>
                  <a:schemeClr val="tx1"/>
                </a:solidFill>
                <a:effectLst/>
                <a:latin typeface="Montserrat" pitchFamily="2" charset="0"/>
              </a:rPr>
              <a:t> The application offers a straightforward GUI, allowing users to easily encrypt and embed their messages without requiring technical expertise.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Versatility:</a:t>
            </a:r>
            <a:r>
              <a:rPr kumimoji="0" lang="en-US" altLang="en-US" sz="2600" b="0" i="0" u="none" strike="noStrike" cap="none" normalizeH="0" baseline="0" dirty="0">
                <a:ln>
                  <a:noFill/>
                </a:ln>
                <a:solidFill>
                  <a:schemeClr val="tx1"/>
                </a:solidFill>
                <a:effectLst/>
                <a:latin typeface="Montserrat" pitchFamily="2" charset="0"/>
              </a:rPr>
              <a:t> Supports both AES-128 and AES-256 (Working on it) encryption standards, providing flexibility based on security requirements.</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Portability:</a:t>
            </a:r>
            <a:r>
              <a:rPr kumimoji="0" lang="en-US" altLang="en-US" sz="2600" b="0" i="0" u="none" strike="noStrike" cap="none" normalizeH="0" baseline="0" dirty="0">
                <a:ln>
                  <a:noFill/>
                </a:ln>
                <a:solidFill>
                  <a:schemeClr val="tx1"/>
                </a:solidFill>
                <a:effectLst/>
                <a:latin typeface="Montserrat" pitchFamily="2" charset="0"/>
              </a:rPr>
              <a:t> The standalone .exe format ensures that users can run the application on Windows systems without needing to install additional dependencies. </a:t>
            </a: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noAutofit/>
          </a:bodyPr>
          <a:lstStyle/>
          <a:p>
            <a:r>
              <a:rPr lang="en-IN" sz="3000" b="1" dirty="0">
                <a:solidFill>
                  <a:schemeClr val="accent1"/>
                </a:solidFill>
                <a:latin typeface="Montserrat" pitchFamily="2" charset="0"/>
              </a:rPr>
              <a:t>End users</a:t>
            </a:r>
          </a:p>
        </p:txBody>
      </p:sp>
      <p:sp>
        <p:nvSpPr>
          <p:cNvPr id="6" name="Rectangle 1">
            <a:extLst>
              <a:ext uri="{FF2B5EF4-FFF2-40B4-BE49-F238E27FC236}">
                <a16:creationId xmlns:a16="http://schemas.microsoft.com/office/drawing/2014/main" id="{DAECE4DE-C979-CBC2-4FA0-98BA3DC1472F}"/>
              </a:ext>
            </a:extLst>
          </p:cNvPr>
          <p:cNvSpPr>
            <a:spLocks noGrp="1" noChangeArrowheads="1"/>
          </p:cNvSpPr>
          <p:nvPr>
            <p:ph idx="1"/>
          </p:nvPr>
        </p:nvSpPr>
        <p:spPr bwMode="auto">
          <a:xfrm>
            <a:off x="581192" y="2192138"/>
            <a:ext cx="11029615"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Journalists and Whistleblowers:</a:t>
            </a:r>
            <a:r>
              <a:rPr kumimoji="0" lang="en-US" altLang="en-US" sz="2600" b="0" i="0" u="none" strike="noStrike" cap="none" normalizeH="0" baseline="0" dirty="0">
                <a:ln>
                  <a:noFill/>
                </a:ln>
                <a:solidFill>
                  <a:schemeClr val="tx1"/>
                </a:solidFill>
                <a:effectLst/>
                <a:latin typeface="Montserrat" pitchFamily="2" charset="0"/>
              </a:rPr>
              <a:t> Individuals needing to transmit sensitive information without drawing attention.</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Corporate Professionals:</a:t>
            </a:r>
            <a:r>
              <a:rPr kumimoji="0" lang="en-US" altLang="en-US" sz="2600" b="0" i="0" u="none" strike="noStrike" cap="none" normalizeH="0" baseline="0" dirty="0">
                <a:ln>
                  <a:noFill/>
                </a:ln>
                <a:solidFill>
                  <a:schemeClr val="tx1"/>
                </a:solidFill>
                <a:effectLst/>
                <a:latin typeface="Montserrat" pitchFamily="2" charset="0"/>
              </a:rPr>
              <a:t> Businesses aiming to protect confidential communications and intellectual property.</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General Public:</a:t>
            </a:r>
            <a:r>
              <a:rPr kumimoji="0" lang="en-US" altLang="en-US" sz="2600" b="0" i="0" u="none" strike="noStrike" cap="none" normalizeH="0" baseline="0" dirty="0">
                <a:ln>
                  <a:noFill/>
                </a:ln>
                <a:solidFill>
                  <a:schemeClr val="tx1"/>
                </a:solidFill>
                <a:effectLst/>
                <a:latin typeface="Montserrat" pitchFamily="2" charset="0"/>
              </a:rPr>
              <a:t> Anyone interested in safeguarding personal data, such as private messages or documents, during digital transmission. </a:t>
            </a:r>
          </a:p>
        </p:txBody>
      </p:sp>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noAutofit/>
          </a:bodyPr>
          <a:lstStyle/>
          <a:p>
            <a:r>
              <a:rPr lang="en-IN" sz="3000" b="1" dirty="0">
                <a:solidFill>
                  <a:schemeClr val="accent1"/>
                </a:solidFill>
                <a:latin typeface="Montserrat" pitchFamily="2" charset="0"/>
              </a:rPr>
              <a:t>Results</a:t>
            </a:r>
          </a:p>
        </p:txBody>
      </p:sp>
      <p:pic>
        <p:nvPicPr>
          <p:cNvPr id="8" name="Content Placeholder 7" descr="Code 1&#10;">
            <a:extLst>
              <a:ext uri="{FF2B5EF4-FFF2-40B4-BE49-F238E27FC236}">
                <a16:creationId xmlns:a16="http://schemas.microsoft.com/office/drawing/2014/main" id="{623E9582-4BF0-BD65-7E67-AD20B27C21CE}"/>
              </a:ext>
            </a:extLst>
          </p:cNvPr>
          <p:cNvPicPr>
            <a:picLocks noGrp="1" noChangeAspect="1"/>
          </p:cNvPicPr>
          <p:nvPr>
            <p:ph idx="1"/>
          </p:nvPr>
        </p:nvPicPr>
        <p:blipFill>
          <a:blip r:embed="rId2"/>
          <a:stretch>
            <a:fillRect/>
          </a:stretch>
        </p:blipFill>
        <p:spPr>
          <a:xfrm>
            <a:off x="2016297" y="1762748"/>
            <a:ext cx="8159406" cy="4673600"/>
          </a:xfrm>
        </p:spPr>
      </p:pic>
      <p:sp>
        <p:nvSpPr>
          <p:cNvPr id="6" name="Title 1">
            <a:extLst>
              <a:ext uri="{FF2B5EF4-FFF2-40B4-BE49-F238E27FC236}">
                <a16:creationId xmlns:a16="http://schemas.microsoft.com/office/drawing/2014/main" id="{DC14F45F-B51F-0AC8-6AA8-3B45AD5EBF0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1</a:t>
            </a:r>
          </a:p>
        </p:txBody>
      </p:sp>
    </p:spTree>
    <p:extLst>
      <p:ext uri="{BB962C8B-B14F-4D97-AF65-F5344CB8AC3E}">
        <p14:creationId xmlns:p14="http://schemas.microsoft.com/office/powerpoint/2010/main" val="20837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FCF07-633D-E081-203A-43EA7EC1385E}"/>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pic>
        <p:nvPicPr>
          <p:cNvPr id="8" name="Content Placeholder 7">
            <a:extLst>
              <a:ext uri="{FF2B5EF4-FFF2-40B4-BE49-F238E27FC236}">
                <a16:creationId xmlns:a16="http://schemas.microsoft.com/office/drawing/2014/main" id="{10A1132D-8056-9A12-FB66-F866268290B5}"/>
              </a:ext>
            </a:extLst>
          </p:cNvPr>
          <p:cNvPicPr>
            <a:picLocks noGrp="1" noChangeAspect="1"/>
          </p:cNvPicPr>
          <p:nvPr>
            <p:ph idx="1"/>
          </p:nvPr>
        </p:nvPicPr>
        <p:blipFill>
          <a:blip r:embed="rId2"/>
          <a:srcRect/>
          <a:stretch/>
        </p:blipFill>
        <p:spPr>
          <a:xfrm>
            <a:off x="2016297" y="1762748"/>
            <a:ext cx="8159406" cy="4673600"/>
          </a:xfrm>
        </p:spPr>
      </p:pic>
      <p:sp>
        <p:nvSpPr>
          <p:cNvPr id="9" name="Title 1">
            <a:extLst>
              <a:ext uri="{FF2B5EF4-FFF2-40B4-BE49-F238E27FC236}">
                <a16:creationId xmlns:a16="http://schemas.microsoft.com/office/drawing/2014/main" id="{21DCFF6B-ECCD-5CE7-1ACB-77954F84523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2</a:t>
            </a:r>
          </a:p>
        </p:txBody>
      </p:sp>
    </p:spTree>
    <p:extLst>
      <p:ext uri="{BB962C8B-B14F-4D97-AF65-F5344CB8AC3E}">
        <p14:creationId xmlns:p14="http://schemas.microsoft.com/office/powerpoint/2010/main" val="192983856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4128</TotalTime>
  <Words>657</Words>
  <Application>Microsoft Office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Franklin Gothic Book</vt:lpstr>
      <vt:lpstr>Franklin Gothic Demi</vt:lpstr>
      <vt:lpstr>Montserrat</vt:lpstr>
      <vt:lpstr>Wingdings</vt:lpstr>
      <vt:lpstr>Wingdings 2</vt:lpstr>
      <vt:lpstr>DividendVTI</vt:lpstr>
      <vt:lpstr>HIDING DATA USING STEGANOGRAPHY</vt:lpstr>
      <vt:lpstr>OUTLINE</vt:lpstr>
      <vt:lpstr>Problem Statement</vt:lpstr>
      <vt:lpstr>Technology  used</vt:lpstr>
      <vt:lpstr>Technology  used</vt:lpstr>
      <vt:lpstr>Wow factors</vt:lpstr>
      <vt:lpstr>End users</vt:lpstr>
      <vt:lpstr>Results</vt:lpstr>
      <vt:lpstr>Results</vt:lpstr>
      <vt:lpstr>Results</vt:lpstr>
      <vt:lpstr>Results</vt:lpstr>
      <vt:lpstr>Results</vt:lpstr>
      <vt:lpstr>Results</vt:lpstr>
      <vt:lpstr>Results</vt:lpstr>
      <vt:lpstr>Conclusion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MORTAL MUHAFIZ</cp:lastModifiedBy>
  <cp:revision>30</cp:revision>
  <dcterms:created xsi:type="dcterms:W3CDTF">2021-05-26T16:50:10Z</dcterms:created>
  <dcterms:modified xsi:type="dcterms:W3CDTF">2025-02-25T14:54:32Z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